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notesMasterIdLst>
    <p:notesMasterId r:id="rId18"/>
  </p:notesMasterIdLst>
  <p:sldIdLst>
    <p:sldId id="275" r:id="rId3"/>
    <p:sldId id="258" r:id="rId4"/>
    <p:sldId id="286" r:id="rId5"/>
    <p:sldId id="276" r:id="rId6"/>
    <p:sldId id="287" r:id="rId7"/>
    <p:sldId id="290" r:id="rId8"/>
    <p:sldId id="261" r:id="rId9"/>
    <p:sldId id="262" r:id="rId10"/>
    <p:sldId id="289" r:id="rId11"/>
    <p:sldId id="264" r:id="rId12"/>
    <p:sldId id="284" r:id="rId13"/>
    <p:sldId id="288" r:id="rId14"/>
    <p:sldId id="285" r:id="rId15"/>
    <p:sldId id="272" r:id="rId16"/>
    <p:sldId id="279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69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91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02373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335250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304587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824949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970292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4300865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3960036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044149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6360665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646400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7689598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8936631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6405855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8869557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600626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114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imee@airstairsolution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4.png"/><Relationship Id="rId4" Type="http://schemas.openxmlformats.org/officeDocument/2006/relationships/hyperlink" Target="mailto:aimee@suitcaseslin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"/>
          <p:cNvSpPr/>
          <p:nvPr/>
        </p:nvSpPr>
        <p:spPr>
          <a:xfrm>
            <a:off x="-41300" y="-362786"/>
            <a:ext cx="9983790" cy="14032609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53" name="Airstair Solutions - Logo - White.png" descr="Airstair Solutions - Logo - 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126" y="-354614"/>
            <a:ext cx="7480006" cy="74800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SuitcaseSling–Logo_White.png" descr="SuitcaseSling–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700" y="7236401"/>
            <a:ext cx="5560139" cy="228570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&amp;"/>
          <p:cNvSpPr txBox="1"/>
          <p:nvPr/>
        </p:nvSpPr>
        <p:spPr>
          <a:xfrm>
            <a:off x="3782775" y="4280272"/>
            <a:ext cx="2518350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&amp;</a:t>
            </a:r>
          </a:p>
        </p:txBody>
      </p:sp>
      <p:sp>
        <p:nvSpPr>
          <p:cNvPr id="157" name="Line"/>
          <p:cNvSpPr/>
          <p:nvPr/>
        </p:nvSpPr>
        <p:spPr>
          <a:xfrm>
            <a:off x="2574351" y="10540566"/>
            <a:ext cx="4752488" cy="2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58" name="07  JULY 2022"/>
          <p:cNvSpPr txBox="1"/>
          <p:nvPr/>
        </p:nvSpPr>
        <p:spPr>
          <a:xfrm>
            <a:off x="3213847" y="11347733"/>
            <a:ext cx="2904565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r>
              <a:rPr lang="en-US" sz="4000" b="1" dirty="0"/>
              <a:t>2026</a:t>
            </a:r>
            <a:endParaRPr sz="4000" b="1" dirty="0"/>
          </a:p>
        </p:txBody>
      </p:sp>
      <p:pic>
        <p:nvPicPr>
          <p:cNvPr id="3" name="Picture 2" descr="A black and black exercise bike&#10;&#10;Description automatically generated with medium confidence">
            <a:extLst>
              <a:ext uri="{FF2B5EF4-FFF2-40B4-BE49-F238E27FC236}">
                <a16:creationId xmlns:a16="http://schemas.microsoft.com/office/drawing/2014/main" id="{17AB3F7F-45F4-9EDE-D39A-D130B5821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919" y="0"/>
            <a:ext cx="8060131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"/>
          <p:cNvSpPr/>
          <p:nvPr/>
        </p:nvSpPr>
        <p:spPr>
          <a:xfrm>
            <a:off x="-61908" y="-61758"/>
            <a:ext cx="9762615" cy="1379398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2" name="The AeroChair™ | Product"/>
          <p:cNvSpPr txBox="1"/>
          <p:nvPr/>
        </p:nvSpPr>
        <p:spPr>
          <a:xfrm>
            <a:off x="409367" y="374884"/>
            <a:ext cx="5660204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4000" dirty="0"/>
              <a:t>The </a:t>
            </a:r>
            <a:r>
              <a:rPr sz="4000" dirty="0" err="1"/>
              <a:t>AeroChair</a:t>
            </a:r>
            <a:r>
              <a:rPr sz="4000" dirty="0"/>
              <a:t>™ | Product</a:t>
            </a:r>
          </a:p>
        </p:txBody>
      </p:sp>
      <p:sp>
        <p:nvSpPr>
          <p:cNvPr id="173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74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5" y="99452"/>
            <a:ext cx="1821460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Product…"/>
          <p:cNvSpPr txBox="1"/>
          <p:nvPr/>
        </p:nvSpPr>
        <p:spPr>
          <a:xfrm>
            <a:off x="1206906" y="2530983"/>
            <a:ext cx="11369355" cy="7307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Product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3 - 4 minutes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to assemble &amp; disassemble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No STC 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Loose Equipment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No weight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placed on door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Portable,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Stow on-board to use on road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Adaptable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to nearly any aircraft make/model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350 </a:t>
            </a:r>
            <a:r>
              <a:rPr sz="3400" dirty="0" err="1"/>
              <a:t>lb</a:t>
            </a:r>
            <a:r>
              <a:rPr sz="3400" dirty="0"/>
              <a:t> weight limit -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our posted limit to follow FAA guidelines. Tested and capable of 500lbs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 b="1">
                <a:solidFill>
                  <a:srgbClr val="AA2228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pPr>
            <a:r>
              <a:rPr sz="3400" dirty="0"/>
              <a:t>Patented</a:t>
            </a:r>
          </a:p>
        </p:txBody>
      </p:sp>
      <p:grpSp>
        <p:nvGrpSpPr>
          <p:cNvPr id="180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176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77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78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79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82" name="The AeroChair™"/>
          <p:cNvSpPr txBox="1"/>
          <p:nvPr/>
        </p:nvSpPr>
        <p:spPr>
          <a:xfrm>
            <a:off x="14253919" y="1657791"/>
            <a:ext cx="4823553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dirty="0"/>
          </a:p>
        </p:txBody>
      </p:sp>
      <p:pic>
        <p:nvPicPr>
          <p:cNvPr id="4" name="Picture 3" descr="A stairs to an airplane&#10;&#10;Description automatically generated">
            <a:extLst>
              <a:ext uri="{FF2B5EF4-FFF2-40B4-BE49-F238E27FC236}">
                <a16:creationId xmlns:a16="http://schemas.microsoft.com/office/drawing/2014/main" id="{D1E66194-91ED-062B-CF32-5CAF89413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626" y="201706"/>
            <a:ext cx="9691968" cy="129226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"/>
          <p:cNvSpPr/>
          <p:nvPr/>
        </p:nvSpPr>
        <p:spPr>
          <a:xfrm>
            <a:off x="-61908" y="-61758"/>
            <a:ext cx="9762615" cy="1379398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2" name="The AeroChair™ | Product"/>
          <p:cNvSpPr txBox="1"/>
          <p:nvPr/>
        </p:nvSpPr>
        <p:spPr>
          <a:xfrm>
            <a:off x="409367" y="374884"/>
            <a:ext cx="5660204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4000" dirty="0"/>
              <a:t>The </a:t>
            </a:r>
            <a:r>
              <a:rPr sz="4000" dirty="0" err="1"/>
              <a:t>AeroChair</a:t>
            </a:r>
            <a:r>
              <a:rPr sz="4000" dirty="0"/>
              <a:t>™ | Product</a:t>
            </a:r>
          </a:p>
        </p:txBody>
      </p:sp>
      <p:sp>
        <p:nvSpPr>
          <p:cNvPr id="173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74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5" y="99452"/>
            <a:ext cx="1821460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Product…"/>
          <p:cNvSpPr txBox="1"/>
          <p:nvPr/>
        </p:nvSpPr>
        <p:spPr>
          <a:xfrm>
            <a:off x="1206906" y="2530983"/>
            <a:ext cx="11369355" cy="7307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Product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3 - 4 minutes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to assemble &amp; disassemble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No STC 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Loose Equipment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No weight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placed on door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Portable,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Stow on-board to use on road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Adaptable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to nearly any aircraft make/model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350 </a:t>
            </a:r>
            <a:r>
              <a:rPr sz="3400" dirty="0" err="1"/>
              <a:t>lb</a:t>
            </a:r>
            <a:r>
              <a:rPr sz="3400" dirty="0"/>
              <a:t> weight limit - </a:t>
            </a:r>
            <a:r>
              <a:rPr sz="3400" dirty="0">
                <a:latin typeface="Gotham Book"/>
                <a:ea typeface="Gotham Book"/>
                <a:cs typeface="Gotham Book"/>
                <a:sym typeface="Gotham Book"/>
              </a:rPr>
              <a:t>our posted limit to follow FAA guidelines. Tested and capable of 500lbs</a:t>
            </a:r>
          </a:p>
          <a:p>
            <a:pPr marL="742950" lvl="1" indent="-285750" algn="l" defTabSz="914400">
              <a:lnSpc>
                <a:spcPct val="120000"/>
              </a:lnSpc>
              <a:spcBef>
                <a:spcPts val="800"/>
              </a:spcBef>
              <a:buSzPct val="100000"/>
              <a:buChar char="-"/>
              <a:defRPr sz="3300" b="1">
                <a:solidFill>
                  <a:srgbClr val="AA2228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pPr>
            <a:r>
              <a:rPr sz="3400" dirty="0"/>
              <a:t>Patented</a:t>
            </a:r>
          </a:p>
        </p:txBody>
      </p:sp>
      <p:grpSp>
        <p:nvGrpSpPr>
          <p:cNvPr id="180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176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77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78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79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82" name="The AeroChair™"/>
          <p:cNvSpPr txBox="1"/>
          <p:nvPr/>
        </p:nvSpPr>
        <p:spPr>
          <a:xfrm>
            <a:off x="14253919" y="1657791"/>
            <a:ext cx="4823553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dirty="0"/>
          </a:p>
        </p:txBody>
      </p:sp>
      <p:pic>
        <p:nvPicPr>
          <p:cNvPr id="3" name="Picture 23">
            <a:extLst>
              <a:ext uri="{FF2B5EF4-FFF2-40B4-BE49-F238E27FC236}">
                <a16:creationId xmlns:a16="http://schemas.microsoft.com/office/drawing/2014/main" id="{DA5609C6-012E-957D-0E0C-BA8CE4776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082" y="374885"/>
            <a:ext cx="10233212" cy="1304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85557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"/>
          <p:cNvSpPr/>
          <p:nvPr/>
        </p:nvSpPr>
        <p:spPr>
          <a:xfrm>
            <a:off x="-61908" y="-61757"/>
            <a:ext cx="9762615" cy="1379396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6" name="Rectangle"/>
          <p:cNvSpPr/>
          <p:nvPr/>
        </p:nvSpPr>
        <p:spPr>
          <a:xfrm>
            <a:off x="13154818" y="-1179720"/>
            <a:ext cx="11254582" cy="14623158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87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6" y="99452"/>
            <a:ext cx="1821459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Boeing…"/>
          <p:cNvSpPr txBox="1"/>
          <p:nvPr/>
        </p:nvSpPr>
        <p:spPr>
          <a:xfrm>
            <a:off x="1295561" y="834700"/>
            <a:ext cx="4836293" cy="11813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dirty="0"/>
          </a:p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Boeing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BBJ</a:t>
            </a:r>
          </a:p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Bombardier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Global Series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Global 7500, 8000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Challenger </a:t>
            </a:r>
            <a:r>
              <a:rPr lang="en-US" sz="3200" dirty="0"/>
              <a:t>300, </a:t>
            </a:r>
            <a:r>
              <a:rPr sz="3200" dirty="0"/>
              <a:t>600 series</a:t>
            </a:r>
          </a:p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Cessna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Citation XLS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Citation X, Sovereign</a:t>
            </a:r>
          </a:p>
          <a:p>
            <a:pPr algn="l" defTabSz="914400">
              <a:spcBef>
                <a:spcPts val="800"/>
              </a:spcBef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endParaRPr dirty="0"/>
          </a:p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Dassault Falcon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Falcon 20 &amp; 50 series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Falcon 900 &amp; 2000 series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Falcon 6X, 7X, 8X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Falcon 10X</a:t>
            </a:r>
          </a:p>
        </p:txBody>
      </p:sp>
      <p:sp>
        <p:nvSpPr>
          <p:cNvPr id="191" name="The AeroChair™"/>
          <p:cNvSpPr txBox="1"/>
          <p:nvPr/>
        </p:nvSpPr>
        <p:spPr>
          <a:xfrm>
            <a:off x="14253919" y="1657792"/>
            <a:ext cx="4823552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dirty="0"/>
          </a:p>
        </p:txBody>
      </p:sp>
      <p:sp>
        <p:nvSpPr>
          <p:cNvPr id="192" name="Embraer…"/>
          <p:cNvSpPr txBox="1"/>
          <p:nvPr/>
        </p:nvSpPr>
        <p:spPr>
          <a:xfrm>
            <a:off x="6914525" y="1250365"/>
            <a:ext cx="5007781" cy="1152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Embraer 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Lineage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Legacy series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Phenom 300</a:t>
            </a:r>
            <a:endParaRPr lang="en-US" sz="3200" dirty="0"/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lang="en-US" sz="3200" dirty="0"/>
              <a:t>Praetor 600</a:t>
            </a:r>
            <a:endParaRPr sz="3200" dirty="0"/>
          </a:p>
          <a:p>
            <a:pPr algn="l" defTabSz="914400">
              <a:spcBef>
                <a:spcPts val="800"/>
              </a:spcBef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endParaRPr dirty="0"/>
          </a:p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Beechcraft 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Select King Air models</a:t>
            </a:r>
          </a:p>
          <a:p>
            <a:pPr algn="l" defTabSz="914400">
              <a:spcBef>
                <a:spcPts val="800"/>
              </a:spcBef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endParaRPr dirty="0"/>
          </a:p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Gulfstream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/>
              <a:t>G200</a:t>
            </a:r>
            <a:r>
              <a:rPr lang="en-US" sz="3200"/>
              <a:t>,</a:t>
            </a:r>
            <a:r>
              <a:rPr sz="3200"/>
              <a:t> </a:t>
            </a:r>
            <a:r>
              <a:rPr sz="3200" dirty="0"/>
              <a:t>G280</a:t>
            </a:r>
            <a:r>
              <a:rPr lang="en-US" sz="3200" dirty="0"/>
              <a:t>, G400</a:t>
            </a:r>
            <a:endParaRPr sz="3200" dirty="0"/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GIV, GV, G550, G650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lang="en-US" sz="3200" dirty="0"/>
              <a:t>G500, G600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lang="en-US" sz="3200" dirty="0"/>
              <a:t>G700, </a:t>
            </a:r>
            <a:r>
              <a:rPr sz="3200" dirty="0"/>
              <a:t>G800</a:t>
            </a:r>
          </a:p>
          <a:p>
            <a:pPr algn="l" defTabSz="914400">
              <a:spcBef>
                <a:spcPts val="800"/>
              </a:spcBef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endParaRPr dirty="0"/>
          </a:p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Pilatus </a:t>
            </a:r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PC-12</a:t>
            </a:r>
            <a:endParaRPr lang="en-US" sz="3200" dirty="0"/>
          </a:p>
          <a:p>
            <a:pPr marL="1200150" lvl="2" indent="-285750" algn="l" defTabSz="914400">
              <a:spcBef>
                <a:spcPts val="800"/>
              </a:spcBef>
              <a:buSzPct val="100000"/>
              <a:buChar char="-"/>
              <a:defRPr sz="25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lang="en-US" sz="3200" dirty="0"/>
              <a:t>PC24</a:t>
            </a:r>
            <a:endParaRPr sz="3200" dirty="0"/>
          </a:p>
        </p:txBody>
      </p:sp>
      <p:sp>
        <p:nvSpPr>
          <p:cNvPr id="193" name="The AeroChair™ |  Aircraft Compatibility List"/>
          <p:cNvSpPr txBox="1"/>
          <p:nvPr/>
        </p:nvSpPr>
        <p:spPr>
          <a:xfrm>
            <a:off x="409368" y="390273"/>
            <a:ext cx="9068188" cy="68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3800" dirty="0"/>
              <a:t>The </a:t>
            </a:r>
            <a:r>
              <a:rPr sz="3800" dirty="0" err="1"/>
              <a:t>AeroChair</a:t>
            </a:r>
            <a:r>
              <a:rPr sz="3800" dirty="0"/>
              <a:t>™ |  Aircraft Compatibility List</a:t>
            </a:r>
          </a:p>
        </p:txBody>
      </p:sp>
      <p:grpSp>
        <p:nvGrpSpPr>
          <p:cNvPr id="198" name="Group"/>
          <p:cNvGrpSpPr/>
          <p:nvPr/>
        </p:nvGrpSpPr>
        <p:grpSpPr>
          <a:xfrm>
            <a:off x="-50801" y="11937584"/>
            <a:ext cx="1730018" cy="1780184"/>
            <a:chOff x="0" y="0"/>
            <a:chExt cx="1730016" cy="1780182"/>
          </a:xfrm>
        </p:grpSpPr>
        <p:sp>
          <p:nvSpPr>
            <p:cNvPr id="194" name="Line"/>
            <p:cNvSpPr/>
            <p:nvPr/>
          </p:nvSpPr>
          <p:spPr>
            <a:xfrm>
              <a:off x="0" y="26440"/>
              <a:ext cx="914907" cy="1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5" name="Line"/>
            <p:cNvSpPr/>
            <p:nvPr/>
          </p:nvSpPr>
          <p:spPr>
            <a:xfrm flipH="1">
              <a:off x="863915" y="0"/>
              <a:ext cx="1" cy="914907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6" name="Line"/>
            <p:cNvSpPr/>
            <p:nvPr/>
          </p:nvSpPr>
          <p:spPr>
            <a:xfrm>
              <a:off x="815109" y="916442"/>
              <a:ext cx="914908" cy="1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7" name="Line"/>
            <p:cNvSpPr/>
            <p:nvPr/>
          </p:nvSpPr>
          <p:spPr>
            <a:xfrm>
              <a:off x="1681694" y="865276"/>
              <a:ext cx="1" cy="914907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2" name="Picture 1" descr="A stairs to an airplane&#10;&#10;Description automatically generated">
            <a:extLst>
              <a:ext uri="{FF2B5EF4-FFF2-40B4-BE49-F238E27FC236}">
                <a16:creationId xmlns:a16="http://schemas.microsoft.com/office/drawing/2014/main" id="{94DBF168-3097-112C-3DB8-197F63AB6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626" y="201706"/>
            <a:ext cx="9691968" cy="129226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"/>
          <p:cNvSpPr/>
          <p:nvPr/>
        </p:nvSpPr>
        <p:spPr>
          <a:xfrm>
            <a:off x="-61908" y="-61757"/>
            <a:ext cx="9762615" cy="1379396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6" name="Rectangle"/>
          <p:cNvSpPr/>
          <p:nvPr/>
        </p:nvSpPr>
        <p:spPr>
          <a:xfrm>
            <a:off x="13154818" y="-1179720"/>
            <a:ext cx="11254582" cy="14623158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87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6" y="99452"/>
            <a:ext cx="1821459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Boeing…"/>
          <p:cNvSpPr txBox="1"/>
          <p:nvPr/>
        </p:nvSpPr>
        <p:spPr>
          <a:xfrm>
            <a:off x="1295561" y="5975273"/>
            <a:ext cx="4836293" cy="1532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dirty="0"/>
          </a:p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sz="3200" dirty="0"/>
          </a:p>
        </p:txBody>
      </p:sp>
      <p:sp>
        <p:nvSpPr>
          <p:cNvPr id="191" name="The AeroChair™"/>
          <p:cNvSpPr txBox="1"/>
          <p:nvPr/>
        </p:nvSpPr>
        <p:spPr>
          <a:xfrm>
            <a:off x="14253919" y="1657792"/>
            <a:ext cx="4823552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dirty="0"/>
          </a:p>
        </p:txBody>
      </p:sp>
      <p:sp>
        <p:nvSpPr>
          <p:cNvPr id="192" name="Embraer…"/>
          <p:cNvSpPr txBox="1"/>
          <p:nvPr/>
        </p:nvSpPr>
        <p:spPr>
          <a:xfrm>
            <a:off x="6914525" y="6683327"/>
            <a:ext cx="102657" cy="65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sz="3200" dirty="0"/>
          </a:p>
        </p:txBody>
      </p:sp>
      <p:sp>
        <p:nvSpPr>
          <p:cNvPr id="193" name="The AeroChair™ |  Aircraft Compatibility List"/>
          <p:cNvSpPr txBox="1"/>
          <p:nvPr/>
        </p:nvSpPr>
        <p:spPr>
          <a:xfrm>
            <a:off x="409368" y="374885"/>
            <a:ext cx="9111150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3800" dirty="0"/>
              <a:t>The </a:t>
            </a:r>
            <a:r>
              <a:rPr sz="3800" dirty="0" err="1"/>
              <a:t>AeroChair</a:t>
            </a:r>
            <a:r>
              <a:rPr sz="3800" dirty="0"/>
              <a:t>™ |  </a:t>
            </a:r>
            <a:r>
              <a:rPr lang="en-US" sz="4000" dirty="0"/>
              <a:t>Boat Application</a:t>
            </a:r>
            <a:endParaRPr sz="4000" dirty="0"/>
          </a:p>
        </p:txBody>
      </p:sp>
      <p:grpSp>
        <p:nvGrpSpPr>
          <p:cNvPr id="198" name="Group"/>
          <p:cNvGrpSpPr/>
          <p:nvPr/>
        </p:nvGrpSpPr>
        <p:grpSpPr>
          <a:xfrm>
            <a:off x="-50801" y="11937584"/>
            <a:ext cx="1730018" cy="1780184"/>
            <a:chOff x="0" y="0"/>
            <a:chExt cx="1730016" cy="1780182"/>
          </a:xfrm>
        </p:grpSpPr>
        <p:sp>
          <p:nvSpPr>
            <p:cNvPr id="194" name="Line"/>
            <p:cNvSpPr/>
            <p:nvPr/>
          </p:nvSpPr>
          <p:spPr>
            <a:xfrm>
              <a:off x="0" y="26440"/>
              <a:ext cx="914907" cy="1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5" name="Line"/>
            <p:cNvSpPr/>
            <p:nvPr/>
          </p:nvSpPr>
          <p:spPr>
            <a:xfrm flipH="1">
              <a:off x="863915" y="0"/>
              <a:ext cx="1" cy="914907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6" name="Line"/>
            <p:cNvSpPr/>
            <p:nvPr/>
          </p:nvSpPr>
          <p:spPr>
            <a:xfrm>
              <a:off x="815109" y="916442"/>
              <a:ext cx="914908" cy="1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97" name="Line"/>
            <p:cNvSpPr/>
            <p:nvPr/>
          </p:nvSpPr>
          <p:spPr>
            <a:xfrm>
              <a:off x="1681694" y="865276"/>
              <a:ext cx="1" cy="914907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" name="Picture 2" descr="A ladder on a boat&#10;&#10;Description automatically generated">
            <a:extLst>
              <a:ext uri="{FF2B5EF4-FFF2-40B4-BE49-F238E27FC236}">
                <a16:creationId xmlns:a16="http://schemas.microsoft.com/office/drawing/2014/main" id="{0131A1BD-7C89-D68A-BDFB-1C2001612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0417" y="-442181"/>
            <a:ext cx="10414215" cy="13885619"/>
          </a:xfrm>
          <a:prstGeom prst="rect">
            <a:avLst/>
          </a:prstGeom>
        </p:spPr>
      </p:pic>
      <p:pic>
        <p:nvPicPr>
          <p:cNvPr id="6" name="Picture 5" descr="A person on a boat with a ladder&#10;&#10;Description automatically generated">
            <a:extLst>
              <a:ext uri="{FF2B5EF4-FFF2-40B4-BE49-F238E27FC236}">
                <a16:creationId xmlns:a16="http://schemas.microsoft.com/office/drawing/2014/main" id="{4B095F07-2DD7-6F7B-C989-825D4EFED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35" y="1196597"/>
            <a:ext cx="9336122" cy="1244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2979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"/>
          <p:cNvSpPr/>
          <p:nvPr/>
        </p:nvSpPr>
        <p:spPr>
          <a:xfrm>
            <a:off x="-61908" y="-61758"/>
            <a:ext cx="9762615" cy="1379398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1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2" name="The AeroChair™ |  Pax Lift Components"/>
          <p:cNvSpPr txBox="1"/>
          <p:nvPr/>
        </p:nvSpPr>
        <p:spPr>
          <a:xfrm>
            <a:off x="409367" y="374884"/>
            <a:ext cx="8483092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4000" dirty="0"/>
              <a:t>The </a:t>
            </a:r>
            <a:r>
              <a:rPr sz="4000" dirty="0" err="1"/>
              <a:t>AeroChair</a:t>
            </a:r>
            <a:r>
              <a:rPr sz="4000" dirty="0"/>
              <a:t>™ |  Pax Lift Components</a:t>
            </a:r>
          </a:p>
        </p:txBody>
      </p:sp>
      <p:pic>
        <p:nvPicPr>
          <p:cNvPr id="203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5" y="99452"/>
            <a:ext cx="1821460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he AeroChair is comprised of 5 components BBJ…"/>
          <p:cNvSpPr txBox="1"/>
          <p:nvPr/>
        </p:nvSpPr>
        <p:spPr>
          <a:xfrm>
            <a:off x="1181260" y="-680592"/>
            <a:ext cx="11795160" cy="13716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The </a:t>
            </a:r>
            <a:r>
              <a:rPr dirty="0" err="1"/>
              <a:t>AeroChair</a:t>
            </a:r>
            <a:r>
              <a:rPr dirty="0"/>
              <a:t> is comprised of 5 </a:t>
            </a:r>
            <a:r>
              <a:rPr lang="en-US" dirty="0"/>
              <a:t>C</a:t>
            </a:r>
            <a:r>
              <a:rPr dirty="0"/>
              <a:t>omponents</a:t>
            </a:r>
            <a:endParaRPr lang="en-US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dirty="0"/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/>
              <a:t>	1. Battery Box  	</a:t>
            </a:r>
            <a:r>
              <a:rPr lang="en-US" dirty="0"/>
              <a:t>19 </a:t>
            </a:r>
            <a:r>
              <a:rPr lang="en-US" dirty="0" err="1"/>
              <a:t>lbs</a:t>
            </a:r>
            <a:r>
              <a:rPr lang="en-US" dirty="0"/>
              <a:t>      7”H x 11”D x 12”W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/>
              <a:t>	2. Motor</a:t>
            </a:r>
            <a:r>
              <a:rPr lang="en-US" dirty="0"/>
              <a:t>            	55 </a:t>
            </a:r>
            <a:r>
              <a:rPr lang="en-US" dirty="0" err="1"/>
              <a:t>lbs</a:t>
            </a:r>
            <a:r>
              <a:rPr lang="en-US" dirty="0"/>
              <a:t>      14”H x 10”D x 1”W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/>
              <a:t>	3. Trolley</a:t>
            </a:r>
            <a:r>
              <a:rPr lang="en-US" dirty="0"/>
              <a:t>           	12 </a:t>
            </a:r>
            <a:r>
              <a:rPr lang="en-US" dirty="0" err="1"/>
              <a:t>lbs</a:t>
            </a:r>
            <a:r>
              <a:rPr lang="en-US" dirty="0"/>
              <a:t>      13”H x 19”D x 15”W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/>
              <a:t>	4. Chair </a:t>
            </a:r>
            <a:r>
              <a:rPr lang="en-US" dirty="0"/>
              <a:t>             	20 </a:t>
            </a:r>
            <a:r>
              <a:rPr lang="en-US" dirty="0" err="1"/>
              <a:t>lbs</a:t>
            </a:r>
            <a:r>
              <a:rPr lang="en-US" dirty="0"/>
              <a:t>      12”H x 19”D x 23”W</a:t>
            </a:r>
            <a:r>
              <a:rPr lang="en-US" b="1" dirty="0">
                <a:solidFill>
                  <a:srgbClr val="FF0000"/>
                </a:solidFill>
              </a:rPr>
              <a:t>               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/>
              <a:t>	5. Track              </a:t>
            </a:r>
            <a:r>
              <a:rPr lang="en-US" u="sng" dirty="0"/>
              <a:t>56 </a:t>
            </a:r>
            <a:r>
              <a:rPr lang="en-US" u="sng" dirty="0" err="1"/>
              <a:t>lbs</a:t>
            </a:r>
            <a:r>
              <a:rPr lang="en-US" u="sng" dirty="0"/>
              <a:t>      </a:t>
            </a:r>
            <a:r>
              <a:rPr lang="en-US" sz="3200" dirty="0"/>
              <a:t>51” L (tri-fold) / 150” L (extended)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200" dirty="0"/>
              <a:t>                                       </a:t>
            </a:r>
            <a:r>
              <a:rPr lang="en-US" sz="3200" b="1" dirty="0"/>
              <a:t>162 </a:t>
            </a:r>
            <a:r>
              <a:rPr lang="en-US" sz="3200" b="1" dirty="0" err="1"/>
              <a:t>lbs</a:t>
            </a:r>
            <a:endParaRPr lang="en-US" sz="3200" b="1" dirty="0"/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200" dirty="0"/>
              <a:t>   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200" dirty="0"/>
              <a:t>                   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200" dirty="0"/>
              <a:t>                          </a:t>
            </a:r>
            <a:r>
              <a:rPr lang="en-US" b="1" dirty="0"/>
              <a:t> 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dirty="0">
                <a:solidFill>
                  <a:schemeClr val="bg2"/>
                </a:solidFill>
              </a:rPr>
              <a:t> Additional Track Sizes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dirty="0">
                <a:solidFill>
                  <a:schemeClr val="bg2"/>
                </a:solidFill>
              </a:rPr>
              <a:t>b. Lights         45lbs       45” L (bi-fold) / 132” L (extended)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>
                <a:solidFill>
                  <a:schemeClr val="bg2"/>
                </a:solidFill>
              </a:rPr>
              <a:t>	</a:t>
            </a:r>
            <a:r>
              <a:rPr lang="en-US" dirty="0">
                <a:solidFill>
                  <a:schemeClr val="bg2"/>
                </a:solidFill>
              </a:rPr>
              <a:t>c. BBJ              94lbs       68” L (tri-fold) / 264” L  (extended)</a:t>
            </a:r>
            <a:endParaRPr b="0" dirty="0">
              <a:solidFill>
                <a:schemeClr val="bg2"/>
              </a:solidFill>
            </a:endParaRPr>
          </a:p>
        </p:txBody>
      </p:sp>
      <p:sp>
        <p:nvSpPr>
          <p:cNvPr id="206" name="The AeroChair™"/>
          <p:cNvSpPr txBox="1"/>
          <p:nvPr/>
        </p:nvSpPr>
        <p:spPr>
          <a:xfrm>
            <a:off x="14253919" y="1657791"/>
            <a:ext cx="4823553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dirty="0"/>
          </a:p>
        </p:txBody>
      </p:sp>
      <p:grpSp>
        <p:nvGrpSpPr>
          <p:cNvPr id="212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208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09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10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11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7" name="Picture 6" descr="A stairs to an airplane&#10;&#10;Description automatically generated">
            <a:extLst>
              <a:ext uri="{FF2B5EF4-FFF2-40B4-BE49-F238E27FC236}">
                <a16:creationId xmlns:a16="http://schemas.microsoft.com/office/drawing/2014/main" id="{BD5566FA-91BE-FE4B-72DA-D4E7C4894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626" y="201706"/>
            <a:ext cx="9691968" cy="1292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686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"/>
          <p:cNvSpPr/>
          <p:nvPr/>
        </p:nvSpPr>
        <p:spPr>
          <a:xfrm>
            <a:off x="-61908" y="-61758"/>
            <a:ext cx="9762615" cy="1379398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5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6" name="The AeroChair™ |  Battery Pack"/>
          <p:cNvSpPr txBox="1"/>
          <p:nvPr/>
        </p:nvSpPr>
        <p:spPr>
          <a:xfrm>
            <a:off x="409367" y="374884"/>
            <a:ext cx="678390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4000" dirty="0"/>
              <a:t>The </a:t>
            </a:r>
            <a:r>
              <a:rPr sz="4000" dirty="0" err="1"/>
              <a:t>AeroChair</a:t>
            </a:r>
            <a:r>
              <a:rPr sz="4000" dirty="0"/>
              <a:t>™ |  Battery Pack</a:t>
            </a:r>
          </a:p>
        </p:txBody>
      </p:sp>
      <p:pic>
        <p:nvPicPr>
          <p:cNvPr id="217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5" y="99452"/>
            <a:ext cx="1821460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Battery…"/>
          <p:cNvSpPr txBox="1"/>
          <p:nvPr/>
        </p:nvSpPr>
        <p:spPr>
          <a:xfrm>
            <a:off x="1409860" y="2989052"/>
            <a:ext cx="11692358" cy="745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Battery</a:t>
            </a:r>
          </a:p>
          <a:p>
            <a:pPr marL="952500" lvl="1" indent="-3810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     </a:t>
            </a:r>
            <a:r>
              <a:rPr sz="3400" dirty="0"/>
              <a:t>2 - 12Volt, Sealed, Lead Acid Batteries</a:t>
            </a:r>
          </a:p>
          <a:p>
            <a:pPr marL="952500" lvl="1" indent="-3810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Non-Lithium, Non-Spill battery</a:t>
            </a:r>
          </a:p>
          <a:p>
            <a:pPr marL="952500" lvl="1" indent="-3810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     49CFR 173.159a Exceptions for Non-Spillable Batteries</a:t>
            </a:r>
          </a:p>
          <a:p>
            <a:pPr marL="952500" lvl="1" indent="-3810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Integrated controls housed in durable, pelican case</a:t>
            </a:r>
          </a:p>
          <a:p>
            <a:pPr marL="952500" lvl="1" indent="-3810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Remote Control Operated (2 remotes provided)</a:t>
            </a:r>
          </a:p>
          <a:p>
            <a:pPr marL="952500" lvl="1" indent="-3810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Manual Switch to operate without a remote control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Total Weight: </a:t>
            </a:r>
            <a:r>
              <a:rPr b="0" dirty="0"/>
              <a:t>19 </a:t>
            </a:r>
            <a:r>
              <a:rPr b="0" dirty="0" err="1"/>
              <a:t>lbs</a:t>
            </a:r>
            <a:endParaRPr b="0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Dimensions: </a:t>
            </a:r>
            <a:r>
              <a:rPr b="0" dirty="0"/>
              <a:t>7”H x 11”D x 12”W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b="0" dirty="0"/>
          </a:p>
        </p:txBody>
      </p:sp>
      <p:sp>
        <p:nvSpPr>
          <p:cNvPr id="220" name="Battery Pack"/>
          <p:cNvSpPr txBox="1"/>
          <p:nvPr/>
        </p:nvSpPr>
        <p:spPr>
          <a:xfrm>
            <a:off x="14253919" y="1657791"/>
            <a:ext cx="4823553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dirty="0"/>
          </a:p>
        </p:txBody>
      </p:sp>
      <p:grpSp>
        <p:nvGrpSpPr>
          <p:cNvPr id="226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222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23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24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25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4119899-0398-0E2C-4AA6-AA6B17E73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0488" y="6715392"/>
            <a:ext cx="5863512" cy="766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black case with two black rectangular objects&#10;&#10;Description automatically generated with medium confidence">
            <a:extLst>
              <a:ext uri="{FF2B5EF4-FFF2-40B4-BE49-F238E27FC236}">
                <a16:creationId xmlns:a16="http://schemas.microsoft.com/office/drawing/2014/main" id="{115530DE-C690-4A36-CC6E-7A946A99A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9245" y="-453579"/>
            <a:ext cx="5838227" cy="812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Rectangle"/>
          <p:cNvSpPr/>
          <p:nvPr/>
        </p:nvSpPr>
        <p:spPr>
          <a:xfrm>
            <a:off x="-61908" y="-61758"/>
            <a:ext cx="9762615" cy="1379398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29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0" name="The AeroChair™ |  Motor Drive Unit"/>
          <p:cNvSpPr txBox="1"/>
          <p:nvPr/>
        </p:nvSpPr>
        <p:spPr>
          <a:xfrm>
            <a:off x="409367" y="374884"/>
            <a:ext cx="7740902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4000" dirty="0"/>
              <a:t>The </a:t>
            </a:r>
            <a:r>
              <a:rPr sz="4000" dirty="0" err="1"/>
              <a:t>AeroChair</a:t>
            </a:r>
            <a:r>
              <a:rPr sz="4000" dirty="0"/>
              <a:t>™ |  Motor Drive Unit</a:t>
            </a:r>
          </a:p>
        </p:txBody>
      </p:sp>
      <p:pic>
        <p:nvPicPr>
          <p:cNvPr id="231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5" y="99452"/>
            <a:ext cx="1821460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Motor Drive Unit…"/>
          <p:cNvSpPr txBox="1"/>
          <p:nvPr/>
        </p:nvSpPr>
        <p:spPr>
          <a:xfrm>
            <a:off x="927260" y="3305472"/>
            <a:ext cx="10530748" cy="8117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Motor Drive Unit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dirty="0"/>
              <a:t>     </a:t>
            </a:r>
            <a:r>
              <a:rPr sz="3400" dirty="0"/>
              <a:t>Direct Drive Motor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Quick Cam-lock attachment (to house track)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Proximity Switch to control up movement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sz="3400" dirty="0"/>
              <a:t>     Amsteel Blue 1/4” rope certified for 5,400lb   </a:t>
            </a:r>
            <a:br>
              <a:rPr sz="3400" dirty="0"/>
            </a:br>
            <a:r>
              <a:rPr sz="3400" dirty="0"/>
              <a:t>     tow Certificate Provided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Wireless, hand-held remote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Manual Switch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Total Weight: </a:t>
            </a:r>
            <a:r>
              <a:rPr lang="en-US" sz="3400" b="0" dirty="0"/>
              <a:t>55 </a:t>
            </a:r>
            <a:r>
              <a:rPr lang="en-US" sz="3400" b="0" dirty="0" err="1"/>
              <a:t>l</a:t>
            </a:r>
            <a:r>
              <a:rPr sz="3400" b="0" dirty="0" err="1"/>
              <a:t>bs</a:t>
            </a:r>
            <a:endParaRPr sz="3400" b="0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Dimensions: </a:t>
            </a:r>
            <a:r>
              <a:rPr sz="3400" b="0" dirty="0"/>
              <a:t>14”H x 10”D x 1”W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b="0" dirty="0"/>
          </a:p>
        </p:txBody>
      </p:sp>
      <p:sp>
        <p:nvSpPr>
          <p:cNvPr id="233" name="Rectangle"/>
          <p:cNvSpPr/>
          <p:nvPr/>
        </p:nvSpPr>
        <p:spPr>
          <a:xfrm>
            <a:off x="13831892" y="1264223"/>
            <a:ext cx="5192980" cy="1950866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4" name="Motor Drive Unit"/>
          <p:cNvSpPr txBox="1"/>
          <p:nvPr/>
        </p:nvSpPr>
        <p:spPr>
          <a:xfrm>
            <a:off x="14253919" y="1712063"/>
            <a:ext cx="4823553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r>
              <a:t>Motor Drive Unit</a:t>
            </a:r>
          </a:p>
        </p:txBody>
      </p:sp>
      <p:grpSp>
        <p:nvGrpSpPr>
          <p:cNvPr id="239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235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36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37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38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Picture 19">
            <a:extLst>
              <a:ext uri="{FF2B5EF4-FFF2-40B4-BE49-F238E27FC236}">
                <a16:creationId xmlns:a16="http://schemas.microsoft.com/office/drawing/2014/main" id="{56DAC3F4-A328-3E36-DAFC-567B425A8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218" y="2368751"/>
            <a:ext cx="8390965" cy="987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Rectangle"/>
          <p:cNvSpPr/>
          <p:nvPr/>
        </p:nvSpPr>
        <p:spPr>
          <a:xfrm>
            <a:off x="-61908" y="-61758"/>
            <a:ext cx="9762615" cy="1379398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29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0" name="The AeroChair™ |  Motor Drive Unit"/>
          <p:cNvSpPr txBox="1"/>
          <p:nvPr/>
        </p:nvSpPr>
        <p:spPr>
          <a:xfrm>
            <a:off x="409367" y="374884"/>
            <a:ext cx="5504712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4000" dirty="0"/>
              <a:t>The </a:t>
            </a:r>
            <a:r>
              <a:rPr sz="4000" dirty="0" err="1"/>
              <a:t>AeroChair</a:t>
            </a:r>
            <a:r>
              <a:rPr sz="4000" dirty="0"/>
              <a:t>™ |  </a:t>
            </a:r>
            <a:r>
              <a:rPr lang="en-US" sz="4000" dirty="0"/>
              <a:t>TRACK</a:t>
            </a:r>
            <a:endParaRPr sz="4000" dirty="0"/>
          </a:p>
        </p:txBody>
      </p:sp>
      <p:pic>
        <p:nvPicPr>
          <p:cNvPr id="231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4473" y="-282789"/>
            <a:ext cx="1821460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Motor Drive Unit…"/>
          <p:cNvSpPr txBox="1"/>
          <p:nvPr/>
        </p:nvSpPr>
        <p:spPr>
          <a:xfrm>
            <a:off x="927260" y="1761438"/>
            <a:ext cx="11739841" cy="10216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dirty="0"/>
              <a:t>TRACK</a:t>
            </a:r>
            <a:endParaRPr dirty="0"/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dirty="0"/>
              <a:t>     </a:t>
            </a:r>
            <a:r>
              <a:rPr lang="en-US" sz="3400" dirty="0"/>
              <a:t>Custom Extruded for maximum strength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lang="en-US" sz="3400" dirty="0"/>
              <a:t>     Anodized Finish for durability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lang="en-US" sz="3400" dirty="0"/>
              <a:t>     Tri-Fold</a:t>
            </a:r>
            <a:endParaRPr sz="3400" dirty="0"/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400" dirty="0"/>
              <a:t>     Quick Cam-lock attachment (to house track)</a:t>
            </a:r>
            <a:endParaRPr lang="en-US" sz="3400" dirty="0"/>
          </a:p>
          <a:p>
            <a:pPr marL="1028700" lvl="2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lang="en-US" sz="3400" dirty="0"/>
              <a:t>     Adjustable Stability Bar for extra comfort</a:t>
            </a:r>
          </a:p>
          <a:p>
            <a:pPr marL="1028700" lvl="6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lang="en-US" sz="3400" dirty="0"/>
              <a:t>     Adjustable Feet for ideal pitch</a:t>
            </a:r>
          </a:p>
          <a:p>
            <a:pPr marL="609600" lvl="1" algn="l" defTabSz="914400">
              <a:lnSpc>
                <a:spcPct val="120000"/>
              </a:lnSpc>
              <a:buSzPct val="123000"/>
              <a:defRPr sz="30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sz="3400" dirty="0"/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/>
              <a:t>Aircraft	Unfolded	Height	Width      L Tri-Folded 	Weight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/>
              <a:t>Heavy</a:t>
            </a:r>
            <a:r>
              <a:rPr lang="en-US" dirty="0"/>
              <a:t>	150”		12”		15”		51”			56 </a:t>
            </a:r>
            <a:r>
              <a:rPr lang="en-US" dirty="0" err="1"/>
              <a:t>lbs</a:t>
            </a:r>
            <a:endParaRPr lang="en-US" dirty="0"/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 err="1"/>
              <a:t>Mids</a:t>
            </a:r>
            <a:r>
              <a:rPr lang="en-US" b="1" dirty="0"/>
              <a:t>	</a:t>
            </a:r>
            <a:r>
              <a:rPr lang="en-US" b="0" dirty="0"/>
              <a:t>	132”		12”		15”		45”			45 </a:t>
            </a:r>
            <a:r>
              <a:rPr lang="en-US" b="0" dirty="0" err="1"/>
              <a:t>lbs</a:t>
            </a:r>
            <a:endParaRPr lang="en-US" b="0" dirty="0"/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1" dirty="0"/>
              <a:t>BBJ</a:t>
            </a:r>
            <a:r>
              <a:rPr lang="en-US" dirty="0"/>
              <a:t>		264”		16”		15”		68”			94 </a:t>
            </a:r>
            <a:r>
              <a:rPr lang="en-US" dirty="0" err="1"/>
              <a:t>lbs</a:t>
            </a:r>
            <a:endParaRPr lang="en-US" dirty="0"/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b="0" dirty="0"/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b="0" dirty="0"/>
              <a:t>*Measurements are approximate and subject to verification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dirty="0"/>
          </a:p>
        </p:txBody>
      </p:sp>
      <p:sp>
        <p:nvSpPr>
          <p:cNvPr id="233" name="Rectangle"/>
          <p:cNvSpPr/>
          <p:nvPr/>
        </p:nvSpPr>
        <p:spPr>
          <a:xfrm>
            <a:off x="13667700" y="192477"/>
            <a:ext cx="5192980" cy="1950866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4" name="Motor Drive Unit"/>
          <p:cNvSpPr txBox="1"/>
          <p:nvPr/>
        </p:nvSpPr>
        <p:spPr>
          <a:xfrm>
            <a:off x="14052176" y="695611"/>
            <a:ext cx="320040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r>
              <a:rPr lang="en-US" dirty="0"/>
              <a:t>Track</a:t>
            </a:r>
            <a:endParaRPr dirty="0"/>
          </a:p>
        </p:txBody>
      </p:sp>
      <p:grpSp>
        <p:nvGrpSpPr>
          <p:cNvPr id="239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235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36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37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38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5" name="Picture 4" descr="A black metal object on the ground&#10;&#10;Description automatically generated">
            <a:extLst>
              <a:ext uri="{FF2B5EF4-FFF2-40B4-BE49-F238E27FC236}">
                <a16:creationId xmlns:a16="http://schemas.microsoft.com/office/drawing/2014/main" id="{7FD27343-E74E-EF50-D67B-256A83422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6345" y="2184726"/>
            <a:ext cx="8651528" cy="1153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638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"/>
          <p:cNvSpPr/>
          <p:nvPr/>
        </p:nvSpPr>
        <p:spPr>
          <a:xfrm>
            <a:off x="-61908" y="-61758"/>
            <a:ext cx="9762615" cy="1379398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57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58" name="The AeroChair™ |  Trolley Base &amp; Chair"/>
          <p:cNvSpPr txBox="1"/>
          <p:nvPr/>
        </p:nvSpPr>
        <p:spPr>
          <a:xfrm>
            <a:off x="409367" y="374884"/>
            <a:ext cx="8386911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4000" dirty="0"/>
              <a:t>The </a:t>
            </a:r>
            <a:r>
              <a:rPr sz="4000" dirty="0" err="1"/>
              <a:t>AeroChair</a:t>
            </a:r>
            <a:r>
              <a:rPr sz="4000" dirty="0"/>
              <a:t>™ |  Trolley Base &amp; Chair</a:t>
            </a:r>
          </a:p>
        </p:txBody>
      </p:sp>
      <p:pic>
        <p:nvPicPr>
          <p:cNvPr id="259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5" y="99452"/>
            <a:ext cx="1821460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Trolley Base…"/>
          <p:cNvSpPr txBox="1"/>
          <p:nvPr/>
        </p:nvSpPr>
        <p:spPr>
          <a:xfrm>
            <a:off x="640270" y="2083790"/>
            <a:ext cx="11254567" cy="10245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Trolley Base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dirty="0"/>
              <a:t>     </a:t>
            </a:r>
            <a:r>
              <a:rPr sz="3200" dirty="0"/>
              <a:t>Wheels contained within the channels track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     Positions the chair to maintain a level ride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     Allows chair to unlock and swivel for easy entry &amp; exit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Total Weight: </a:t>
            </a:r>
            <a:r>
              <a:rPr b="0" dirty="0"/>
              <a:t>12lbs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Dimensions: </a:t>
            </a:r>
            <a:r>
              <a:rPr b="0" dirty="0"/>
              <a:t>13”H x 19”D x 15”W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Trolly Base: </a:t>
            </a:r>
            <a:r>
              <a:rPr b="0" dirty="0"/>
              <a:t>Specific to Passenger Lift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b="0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Chair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dirty="0"/>
              <a:t>     </a:t>
            </a:r>
            <a:r>
              <a:rPr sz="3200" dirty="0"/>
              <a:t>Adjustable &amp; Quickly Removable armrests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     Seat back hinges &amp; folds for ease of storage</a:t>
            </a:r>
          </a:p>
          <a:p>
            <a:pPr marL="1028700" lvl="1" indent="-419100" algn="l" defTabSz="914400">
              <a:lnSpc>
                <a:spcPct val="120000"/>
              </a:lnSpc>
              <a:buSzPct val="123000"/>
              <a:buChar char="‣"/>
              <a:defRPr sz="3000">
                <a:solidFill>
                  <a:srgbClr val="000000"/>
                </a:solidFill>
                <a:latin typeface="Gotham Book"/>
                <a:ea typeface="Gotham Book"/>
                <a:cs typeface="Gotham Book"/>
                <a:sym typeface="Gotham Book"/>
              </a:defRPr>
            </a:pPr>
            <a:r>
              <a:rPr sz="3200" dirty="0"/>
              <a:t>     Chair locks into place at 90, 135, 180 degrees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Total Weight: </a:t>
            </a:r>
            <a:r>
              <a:rPr b="0" dirty="0"/>
              <a:t>20lbs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dirty="0"/>
              <a:t>Dimensions: </a:t>
            </a:r>
            <a:r>
              <a:rPr b="0" dirty="0"/>
              <a:t>12”H x 19”D x 23”W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b="0" dirty="0"/>
          </a:p>
        </p:txBody>
      </p:sp>
      <p:sp>
        <p:nvSpPr>
          <p:cNvPr id="262" name="Trolley Base &amp; Chair"/>
          <p:cNvSpPr txBox="1"/>
          <p:nvPr/>
        </p:nvSpPr>
        <p:spPr>
          <a:xfrm>
            <a:off x="14253919" y="1657791"/>
            <a:ext cx="5430605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dirty="0"/>
          </a:p>
        </p:txBody>
      </p:sp>
      <p:grpSp>
        <p:nvGrpSpPr>
          <p:cNvPr id="267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263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64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65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66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" name="Picture 2" descr="A black and black exercise bike&#10;&#10;Description automatically generated with medium confidence">
            <a:extLst>
              <a:ext uri="{FF2B5EF4-FFF2-40B4-BE49-F238E27FC236}">
                <a16:creationId xmlns:a16="http://schemas.microsoft.com/office/drawing/2014/main" id="{A6B6DE34-6CD8-B40A-B697-2BC660342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3919" y="0"/>
            <a:ext cx="8060131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ctangle"/>
          <p:cNvSpPr/>
          <p:nvPr/>
        </p:nvSpPr>
        <p:spPr>
          <a:xfrm>
            <a:off x="-61908" y="-61758"/>
            <a:ext cx="13216726" cy="1379398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2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3" name="The AeroChair™ |  Shipping &amp; Storage"/>
          <p:cNvSpPr txBox="1"/>
          <p:nvPr/>
        </p:nvSpPr>
        <p:spPr>
          <a:xfrm>
            <a:off x="409367" y="374885"/>
            <a:ext cx="5212966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sz="4000" dirty="0"/>
              <a:t>The </a:t>
            </a:r>
            <a:r>
              <a:rPr sz="4000" dirty="0" err="1"/>
              <a:t>AeroChair</a:t>
            </a:r>
            <a:r>
              <a:rPr sz="4000" dirty="0"/>
              <a:t>™ |  </a:t>
            </a:r>
            <a:r>
              <a:rPr lang="en-US" sz="4000" dirty="0"/>
              <a:t>COST</a:t>
            </a:r>
            <a:endParaRPr sz="4000" dirty="0"/>
          </a:p>
        </p:txBody>
      </p:sp>
      <p:pic>
        <p:nvPicPr>
          <p:cNvPr id="274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5" y="99452"/>
            <a:ext cx="1821460" cy="1821459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Case Contains (Shown)…"/>
          <p:cNvSpPr txBox="1"/>
          <p:nvPr/>
        </p:nvSpPr>
        <p:spPr>
          <a:xfrm>
            <a:off x="687663" y="6710847"/>
            <a:ext cx="12154268" cy="1383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b="0"/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b="0" dirty="0"/>
          </a:p>
        </p:txBody>
      </p:sp>
      <p:sp>
        <p:nvSpPr>
          <p:cNvPr id="276" name="Rectangle"/>
          <p:cNvSpPr/>
          <p:nvPr/>
        </p:nvSpPr>
        <p:spPr>
          <a:xfrm>
            <a:off x="13831892" y="1264223"/>
            <a:ext cx="6274659" cy="1950866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7" name="Shipping &amp; Storage"/>
          <p:cNvSpPr txBox="1"/>
          <p:nvPr/>
        </p:nvSpPr>
        <p:spPr>
          <a:xfrm>
            <a:off x="14253919" y="1657791"/>
            <a:ext cx="5430605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r>
              <a:rPr lang="en-US" dirty="0"/>
              <a:t>  Investment</a:t>
            </a:r>
            <a:endParaRPr dirty="0"/>
          </a:p>
        </p:txBody>
      </p:sp>
      <p:grpSp>
        <p:nvGrpSpPr>
          <p:cNvPr id="282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278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79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80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81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2" name="Picture 11">
            <a:extLst>
              <a:ext uri="{FF2B5EF4-FFF2-40B4-BE49-F238E27FC236}">
                <a16:creationId xmlns:a16="http://schemas.microsoft.com/office/drawing/2014/main" id="{86FFE39C-3439-E5AC-93BC-675DA25C1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8553" y="2603813"/>
            <a:ext cx="9733908" cy="1088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1C4AE0-DED2-4F13-0C7E-9401AA63A424}"/>
              </a:ext>
            </a:extLst>
          </p:cNvPr>
          <p:cNvSpPr txBox="1"/>
          <p:nvPr/>
        </p:nvSpPr>
        <p:spPr>
          <a:xfrm>
            <a:off x="322975" y="1730326"/>
            <a:ext cx="12620830" cy="104399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		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Light-Heavy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Aircraft 	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		$104,700. </a:t>
            </a:r>
            <a:r>
              <a:rPr kumimoji="0" lang="en-US" alt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includes bags &amp; spares package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Custom Canvas Bags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	$6,000. (1 set included in purchase price)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kern="1200" dirty="0">
              <a:solidFill>
                <a:prstClr val="black"/>
              </a:solidFill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Spares Package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			$7,000. (1 set included in purchase price)</a:t>
            </a: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kern="1200" dirty="0">
              <a:solidFill>
                <a:prstClr val="black"/>
              </a:solidFill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Spare Track			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$</a:t>
            </a:r>
            <a:r>
              <a:rPr lang="en-US" altLang="en-US" sz="2800" kern="1200" dirty="0">
                <a:solidFill>
                  <a:prstClr val="black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20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,000.</a:t>
            </a: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800" b="1" kern="1200" dirty="0">
              <a:solidFill>
                <a:prstClr val="black"/>
              </a:solidFill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BBJ Track	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			$35,000.</a:t>
            </a:r>
          </a:p>
          <a:p>
            <a:pPr algn="l" defTabSz="914400" eaLnBrk="0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Build Time  		 	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Appx 12 - 16 weeks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	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b="1" kern="1200" noProof="0" dirty="0">
                <a:solidFill>
                  <a:prstClr val="black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Spares Package includes: </a:t>
            </a:r>
            <a:r>
              <a:rPr lang="en-US" altLang="en-US" sz="2800" kern="1200" noProof="0" dirty="0">
                <a:solidFill>
                  <a:prstClr val="black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(1) Battery Pack Unit, (2) Remote Controls,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kern="1200" dirty="0">
                <a:solidFill>
                  <a:prstClr val="black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                                              </a:t>
            </a:r>
            <a:r>
              <a:rPr lang="en-US" altLang="en-US" sz="2800" kern="1200" noProof="0" dirty="0">
                <a:solidFill>
                  <a:prstClr val="black"/>
                </a:solidFill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Pins &amp; Lanyards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kern="1200" dirty="0">
              <a:solidFill>
                <a:prstClr val="black"/>
              </a:solidFill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Due to supply chain interruptions our delivery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                 estimates are subject to change.</a:t>
            </a:r>
            <a:endParaRPr lang="en-US" altLang="en-US" sz="2800" kern="1200" noProof="0" dirty="0">
              <a:solidFill>
                <a:prstClr val="black"/>
              </a:solidFill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  <a:p>
            <a:pPr marL="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  <a:cs typeface="Helvetica" panose="020B0604020202020204" pitchFamily="34" charset="0"/>
              </a:rPr>
              <a:t>	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9378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ectangle"/>
          <p:cNvSpPr/>
          <p:nvPr/>
        </p:nvSpPr>
        <p:spPr>
          <a:xfrm>
            <a:off x="13154818" y="-453579"/>
            <a:ext cx="11254583" cy="14623159"/>
          </a:xfrm>
          <a:prstGeom prst="rect">
            <a:avLst/>
          </a:prstGeom>
          <a:solidFill>
            <a:srgbClr val="C4C6C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3" name="The AeroChair™ |  Shipping &amp; Storage"/>
          <p:cNvSpPr txBox="1"/>
          <p:nvPr/>
        </p:nvSpPr>
        <p:spPr>
          <a:xfrm>
            <a:off x="409367" y="374884"/>
            <a:ext cx="3723776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rPr lang="en-US" sz="4000" dirty="0">
                <a:solidFill>
                  <a:srgbClr val="002060"/>
                </a:solidFill>
              </a:rPr>
              <a:t>Suitcase Sling™</a:t>
            </a:r>
            <a:r>
              <a:rPr lang="en-US" sz="4000" dirty="0"/>
              <a:t>™</a:t>
            </a:r>
            <a:endParaRPr sz="4000" dirty="0"/>
          </a:p>
        </p:txBody>
      </p:sp>
      <p:sp>
        <p:nvSpPr>
          <p:cNvPr id="275" name="Case Contains (Shown)…"/>
          <p:cNvSpPr txBox="1"/>
          <p:nvPr/>
        </p:nvSpPr>
        <p:spPr>
          <a:xfrm>
            <a:off x="687663" y="2399873"/>
            <a:ext cx="12342532" cy="8796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600" dirty="0">
                <a:solidFill>
                  <a:srgbClr val="002060"/>
                </a:solidFill>
              </a:rPr>
              <a:t>Airplanes are getting taller. Bags are getting Heavier.      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600" dirty="0">
                <a:solidFill>
                  <a:srgbClr val="002060"/>
                </a:solidFill>
              </a:rPr>
              <a:t>                               </a:t>
            </a:r>
            <a:endParaRPr lang="en-US" sz="3600" b="1" dirty="0">
              <a:solidFill>
                <a:srgbClr val="002060"/>
              </a:solidFill>
            </a:endParaRPr>
          </a:p>
          <a:p>
            <a:pPr algn="l" defTabSz="914400"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sz="3600" dirty="0"/>
          </a:p>
          <a:p>
            <a:pPr defTabSz="914400"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600" dirty="0">
                <a:solidFill>
                  <a:srgbClr val="002060"/>
                </a:solidFill>
              </a:rPr>
              <a:t>Suitcase Sling™ </a:t>
            </a:r>
            <a:r>
              <a:rPr lang="en-US" sz="3600" b="0" dirty="0">
                <a:latin typeface="Gotham Book"/>
                <a:ea typeface="Gotham Book"/>
                <a:cs typeface="Gotham Book"/>
                <a:sym typeface="Gotham Book"/>
              </a:rPr>
              <a:t>(Patent Pending) is a light, easy-to-store-and-deploy, loose-equipment solution designed by flight crew for flight crews, to help prevent Injuries and expedite the baggage loading/unloading process.</a:t>
            </a:r>
          </a:p>
          <a:p>
            <a:pPr defTabSz="914400"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600" b="0" dirty="0">
                <a:latin typeface="Gotham Book"/>
                <a:ea typeface="Gotham Book"/>
                <a:cs typeface="Gotham Book"/>
                <a:sym typeface="Gotham Book"/>
              </a:rPr>
              <a:t>become easier, faster and safer than ever before.</a:t>
            </a:r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sz="3600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42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lang="en-US" sz="3600" dirty="0"/>
          </a:p>
          <a:p>
            <a:pPr lvl="1" indent="457200" algn="l" defTabSz="914400">
              <a:lnSpc>
                <a:spcPct val="120000"/>
              </a:lnSpc>
              <a:spcBef>
                <a:spcPts val="800"/>
              </a:spcBef>
              <a:defRPr sz="3300" b="1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b="0" dirty="0">
              <a:solidFill>
                <a:srgbClr val="002060"/>
              </a:solidFill>
            </a:endParaRP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200" b="1" dirty="0">
                <a:solidFill>
                  <a:srgbClr val="002060"/>
                </a:solidFill>
              </a:rPr>
              <a:t>NOTE:</a:t>
            </a:r>
            <a:r>
              <a:rPr lang="en-US" sz="3200" b="0" dirty="0"/>
              <a:t>  </a:t>
            </a:r>
            <a:r>
              <a:rPr lang="en-US" sz="3200" b="0" dirty="0">
                <a:solidFill>
                  <a:srgbClr val="002060"/>
                </a:solidFill>
              </a:rPr>
              <a:t>MODEL SHOWN IS MORE ROBUST, FOR MILITARY APPLICATION </a:t>
            </a:r>
          </a:p>
          <a:p>
            <a:pPr algn="l" defTabSz="914400">
              <a:lnSpc>
                <a:spcPct val="120000"/>
              </a:lnSpc>
              <a:spcBef>
                <a:spcPts val="800"/>
              </a:spcBef>
              <a:defRPr sz="3300">
                <a:solidFill>
                  <a:srgbClr val="000000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r>
              <a:rPr lang="en-US" sz="3200" dirty="0"/>
              <a:t>             </a:t>
            </a:r>
            <a:r>
              <a:rPr lang="en-US" sz="3200" dirty="0">
                <a:solidFill>
                  <a:srgbClr val="002060"/>
                </a:solidFill>
              </a:rPr>
              <a:t>BIZAV MODEL LIGHTWEIGHT &amp; LOWER PROFILE</a:t>
            </a:r>
            <a:endParaRPr sz="3200" b="0" dirty="0">
              <a:solidFill>
                <a:srgbClr val="002060"/>
              </a:solidFill>
            </a:endParaRPr>
          </a:p>
        </p:txBody>
      </p:sp>
      <p:sp>
        <p:nvSpPr>
          <p:cNvPr id="277" name="Shipping &amp; Storage"/>
          <p:cNvSpPr txBox="1"/>
          <p:nvPr/>
        </p:nvSpPr>
        <p:spPr>
          <a:xfrm>
            <a:off x="14253919" y="1657791"/>
            <a:ext cx="5430605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914400">
              <a:defRPr sz="4000" b="1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lvl1pPr>
          </a:lstStyle>
          <a:p>
            <a:endParaRPr dirty="0"/>
          </a:p>
        </p:txBody>
      </p:sp>
      <p:grpSp>
        <p:nvGrpSpPr>
          <p:cNvPr id="282" name="Group"/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278" name="Line"/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79" name="Line"/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80" name="Line"/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81" name="Line"/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4" name="Picture 3" descr="A metal ladder on a black box&#10;&#10;Description automatically generated">
            <a:extLst>
              <a:ext uri="{FF2B5EF4-FFF2-40B4-BE49-F238E27FC236}">
                <a16:creationId xmlns:a16="http://schemas.microsoft.com/office/drawing/2014/main" id="{4EFE0BA8-3B53-60DC-590F-E4C5DF91B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436" y="771124"/>
            <a:ext cx="9332256" cy="1217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3437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The AeroChair™ |  Proposed Wheelchair Attachment"/>
          <p:cNvSpPr txBox="1"/>
          <p:nvPr/>
        </p:nvSpPr>
        <p:spPr>
          <a:xfrm>
            <a:off x="409368" y="451828"/>
            <a:ext cx="102657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endParaRPr dirty="0"/>
          </a:p>
        </p:txBody>
      </p:sp>
      <p:grpSp>
        <p:nvGrpSpPr>
          <p:cNvPr id="356" name="Group"/>
          <p:cNvGrpSpPr/>
          <p:nvPr/>
        </p:nvGrpSpPr>
        <p:grpSpPr>
          <a:xfrm>
            <a:off x="-50801" y="11937584"/>
            <a:ext cx="1730018" cy="1780184"/>
            <a:chOff x="0" y="0"/>
            <a:chExt cx="1730016" cy="1780182"/>
          </a:xfrm>
        </p:grpSpPr>
        <p:sp>
          <p:nvSpPr>
            <p:cNvPr id="352" name="Line"/>
            <p:cNvSpPr/>
            <p:nvPr/>
          </p:nvSpPr>
          <p:spPr>
            <a:xfrm>
              <a:off x="0" y="26440"/>
              <a:ext cx="914907" cy="1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53" name="Line"/>
            <p:cNvSpPr/>
            <p:nvPr/>
          </p:nvSpPr>
          <p:spPr>
            <a:xfrm flipH="1">
              <a:off x="863915" y="0"/>
              <a:ext cx="1" cy="914907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54" name="Line"/>
            <p:cNvSpPr/>
            <p:nvPr/>
          </p:nvSpPr>
          <p:spPr>
            <a:xfrm>
              <a:off x="815109" y="916442"/>
              <a:ext cx="914908" cy="1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55" name="Line"/>
            <p:cNvSpPr/>
            <p:nvPr/>
          </p:nvSpPr>
          <p:spPr>
            <a:xfrm>
              <a:off x="1681694" y="865276"/>
              <a:ext cx="1" cy="914907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57" name="A picture containing textDescription automatically generated" descr="A picture containing textDescription automatically generated"/>
          <p:cNvPicPr>
            <a:picLocks noChangeAspect="1"/>
          </p:cNvPicPr>
          <p:nvPr/>
        </p:nvPicPr>
        <p:blipFill>
          <a:blip r:embed="rId2"/>
          <a:srcRect t="52928"/>
          <a:stretch>
            <a:fillRect/>
          </a:stretch>
        </p:blipFill>
        <p:spPr>
          <a:xfrm>
            <a:off x="1992160" y="98712"/>
            <a:ext cx="21578725" cy="135185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89725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Rectangle"/>
          <p:cNvSpPr/>
          <p:nvPr/>
        </p:nvSpPr>
        <p:spPr>
          <a:xfrm>
            <a:off x="-61908" y="-61757"/>
            <a:ext cx="9762615" cy="1379396"/>
          </a:xfrm>
          <a:prstGeom prst="rect">
            <a:avLst/>
          </a:prstGeom>
          <a:solidFill>
            <a:srgbClr val="98312A">
              <a:alpha val="80028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0" name="The AeroChair™ |  Proposed Wheelchair Attachment"/>
          <p:cNvSpPr txBox="1"/>
          <p:nvPr/>
        </p:nvSpPr>
        <p:spPr>
          <a:xfrm>
            <a:off x="409368" y="517928"/>
            <a:ext cx="9082279" cy="432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r>
              <a:t>The AeroChair™ |  Proposed Wheelchair Attachment</a:t>
            </a:r>
          </a:p>
        </p:txBody>
      </p:sp>
      <p:pic>
        <p:nvPicPr>
          <p:cNvPr id="361" name="Airstair Solutions - Icon - Red.png" descr="Airstair Solutions - Icon - 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9546" y="99452"/>
            <a:ext cx="1821459" cy="18214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6" name="Group"/>
          <p:cNvGrpSpPr/>
          <p:nvPr/>
        </p:nvGrpSpPr>
        <p:grpSpPr>
          <a:xfrm>
            <a:off x="-50801" y="11937584"/>
            <a:ext cx="1730018" cy="1780184"/>
            <a:chOff x="0" y="0"/>
            <a:chExt cx="1730016" cy="1780182"/>
          </a:xfrm>
        </p:grpSpPr>
        <p:sp>
          <p:nvSpPr>
            <p:cNvPr id="362" name="Line"/>
            <p:cNvSpPr/>
            <p:nvPr/>
          </p:nvSpPr>
          <p:spPr>
            <a:xfrm>
              <a:off x="0" y="26440"/>
              <a:ext cx="914907" cy="1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3" name="Line"/>
            <p:cNvSpPr/>
            <p:nvPr/>
          </p:nvSpPr>
          <p:spPr>
            <a:xfrm flipH="1">
              <a:off x="863915" y="0"/>
              <a:ext cx="1" cy="914907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4" name="Line"/>
            <p:cNvSpPr/>
            <p:nvPr/>
          </p:nvSpPr>
          <p:spPr>
            <a:xfrm>
              <a:off x="815109" y="916442"/>
              <a:ext cx="914908" cy="1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65" name="Line"/>
            <p:cNvSpPr/>
            <p:nvPr/>
          </p:nvSpPr>
          <p:spPr>
            <a:xfrm>
              <a:off x="1681694" y="865276"/>
              <a:ext cx="1" cy="914907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67" name="Graphical user interfaceDescription automatically generated" descr="Graphical user interface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Rectangle"/>
          <p:cNvSpPr/>
          <p:nvPr/>
        </p:nvSpPr>
        <p:spPr>
          <a:xfrm>
            <a:off x="0" y="31546"/>
            <a:ext cx="11053473" cy="2075891"/>
          </a:xfrm>
          <a:prstGeom prst="rect">
            <a:avLst/>
          </a:prstGeom>
          <a:solidFill>
            <a:srgbClr val="98312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82" name="Suitcase Sling™ by Aviation Loading Systems LLC"/>
          <p:cNvSpPr txBox="1"/>
          <p:nvPr/>
        </p:nvSpPr>
        <p:spPr>
          <a:xfrm>
            <a:off x="409366" y="-88802"/>
            <a:ext cx="11571963" cy="2195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914400">
              <a:defRPr sz="3000" b="1">
                <a:solidFill>
                  <a:srgbClr val="FFFFFF"/>
                </a:solidFill>
                <a:latin typeface="Akzidenz Grotesk Roman"/>
                <a:ea typeface="Akzidenz Grotesk Roman"/>
                <a:cs typeface="Akzidenz Grotesk Roman"/>
                <a:sym typeface="Akzidenz Grotesk Roman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/>
              <a:t>     </a:t>
            </a:r>
            <a:r>
              <a:rPr lang="en-US" sz="4400" dirty="0"/>
              <a:t>CONTACT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662C3-7E12-0EDA-29C8-EF930E8BDDE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206500" y="2662518"/>
            <a:ext cx="21971000" cy="9654988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tx2"/>
                </a:solidFill>
              </a:rPr>
              <a:t>Aimee Weaver</a:t>
            </a:r>
          </a:p>
          <a:p>
            <a:r>
              <a:rPr lang="en-US" sz="3600" dirty="0">
                <a:solidFill>
                  <a:schemeClr val="tx2"/>
                </a:solidFill>
              </a:rPr>
              <a:t>Director of Sales &amp; Marketing</a:t>
            </a:r>
          </a:p>
          <a:p>
            <a:r>
              <a:rPr lang="en-US" sz="3600" dirty="0">
                <a:solidFill>
                  <a:schemeClr val="tx2"/>
                </a:solidFill>
              </a:rPr>
              <a:t>M:  561-254-4101</a:t>
            </a:r>
          </a:p>
          <a:p>
            <a:endParaRPr lang="en-US" sz="3600" dirty="0">
              <a:solidFill>
                <a:schemeClr val="tx2"/>
              </a:solidFill>
            </a:endParaRPr>
          </a:p>
          <a:p>
            <a:endParaRPr lang="en-US" sz="3600" dirty="0">
              <a:solidFill>
                <a:schemeClr val="tx2"/>
              </a:solidFill>
            </a:endParaRPr>
          </a:p>
          <a:p>
            <a:r>
              <a:rPr lang="en-US" sz="36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aimee@airstairsolutions.com</a:t>
            </a:r>
            <a:endParaRPr lang="en-US" sz="3600" dirty="0">
              <a:solidFill>
                <a:schemeClr val="tx2"/>
              </a:solidFill>
            </a:endParaRPr>
          </a:p>
          <a:p>
            <a:endParaRPr lang="en-US" sz="3600" dirty="0">
              <a:solidFill>
                <a:schemeClr val="tx2"/>
              </a:solidFill>
            </a:endParaRPr>
          </a:p>
          <a:p>
            <a:endParaRPr lang="en-US" sz="3600" dirty="0">
              <a:solidFill>
                <a:schemeClr val="tx2"/>
              </a:solidFill>
            </a:endParaRPr>
          </a:p>
          <a:p>
            <a:r>
              <a:rPr lang="en-US" sz="3600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aimee@suitcasesling.com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endParaRPr lang="en-US" sz="3600" dirty="0">
              <a:solidFill>
                <a:schemeClr val="bg1"/>
              </a:solidFill>
            </a:endParaRP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tx2"/>
                </a:solidFill>
              </a:rPr>
              <a:t>PO Box 31849,  Palm Beach Gardens, FL 33420</a:t>
            </a:r>
          </a:p>
        </p:txBody>
      </p:sp>
      <p:pic>
        <p:nvPicPr>
          <p:cNvPr id="4" name="Airstair Solutions - Icon - Red.png" descr="Airstair Solutions - Icon - Red.png">
            <a:extLst>
              <a:ext uri="{FF2B5EF4-FFF2-40B4-BE49-F238E27FC236}">
                <a16:creationId xmlns:a16="http://schemas.microsoft.com/office/drawing/2014/main" id="{113FA523-C095-1A63-1287-4B5321285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09545" y="99452"/>
            <a:ext cx="1821460" cy="182145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">
            <a:extLst>
              <a:ext uri="{FF2B5EF4-FFF2-40B4-BE49-F238E27FC236}">
                <a16:creationId xmlns:a16="http://schemas.microsoft.com/office/drawing/2014/main" id="{81CAACFA-F18C-18E1-30E6-28B8F25B27EB}"/>
              </a:ext>
            </a:extLst>
          </p:cNvPr>
          <p:cNvGrpSpPr/>
          <p:nvPr/>
        </p:nvGrpSpPr>
        <p:grpSpPr>
          <a:xfrm>
            <a:off x="-50802" y="11937583"/>
            <a:ext cx="1730020" cy="1780186"/>
            <a:chOff x="0" y="0"/>
            <a:chExt cx="1730019" cy="178018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70D5823F-DE5D-219C-A63F-74078FE1F748}"/>
                </a:ext>
              </a:extLst>
            </p:cNvPr>
            <p:cNvSpPr/>
            <p:nvPr/>
          </p:nvSpPr>
          <p:spPr>
            <a:xfrm>
              <a:off x="-1" y="26440"/>
              <a:ext cx="914909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77A90573-30DE-AE76-B3D5-1401D8A0057F}"/>
                </a:ext>
              </a:extLst>
            </p:cNvPr>
            <p:cNvSpPr/>
            <p:nvPr/>
          </p:nvSpPr>
          <p:spPr>
            <a:xfrm flipH="1">
              <a:off x="863916" y="0"/>
              <a:ext cx="1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0E7E34CA-7F64-C050-8033-E1427480B6D8}"/>
                </a:ext>
              </a:extLst>
            </p:cNvPr>
            <p:cNvSpPr/>
            <p:nvPr/>
          </p:nvSpPr>
          <p:spPr>
            <a:xfrm>
              <a:off x="815110" y="916442"/>
              <a:ext cx="914910" cy="2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Line">
              <a:extLst>
                <a:ext uri="{FF2B5EF4-FFF2-40B4-BE49-F238E27FC236}">
                  <a16:creationId xmlns:a16="http://schemas.microsoft.com/office/drawing/2014/main" id="{C51FC8B5-139D-1588-5EAE-1766440F5C29}"/>
                </a:ext>
              </a:extLst>
            </p:cNvPr>
            <p:cNvSpPr/>
            <p:nvPr/>
          </p:nvSpPr>
          <p:spPr>
            <a:xfrm>
              <a:off x="1681696" y="865276"/>
              <a:ext cx="2" cy="914909"/>
            </a:xfrm>
            <a:prstGeom prst="line">
              <a:avLst/>
            </a:prstGeom>
            <a:noFill/>
            <a:ln w="101600" cap="flat">
              <a:solidFill>
                <a:srgbClr val="98312A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2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979</Words>
  <Application>Microsoft Office PowerPoint</Application>
  <PresentationFormat>Custom</PresentationFormat>
  <Paragraphs>192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Gotham Book</vt:lpstr>
      <vt:lpstr>Helvetica</vt:lpstr>
      <vt:lpstr>Helvetica Neue</vt:lpstr>
      <vt:lpstr>Helvetica Neue Medium</vt:lpstr>
      <vt:lpstr>21_BasicWhite</vt:lpstr>
      <vt:lpstr>22_BasicWhite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Aimee Weaver</dc:creator>
  <cp:lastModifiedBy>Aimee Weaver</cp:lastModifiedBy>
  <cp:revision>12</cp:revision>
  <dcterms:modified xsi:type="dcterms:W3CDTF">2026-01-09T00:55:07Z</dcterms:modified>
</cp:coreProperties>
</file>